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1"/>
  </p:notesMasterIdLst>
  <p:sldIdLst>
    <p:sldId id="256" r:id="rId2"/>
    <p:sldId id="284" r:id="rId3"/>
    <p:sldId id="292" r:id="rId4"/>
    <p:sldId id="294" r:id="rId5"/>
    <p:sldId id="297" r:id="rId6"/>
    <p:sldId id="298" r:id="rId7"/>
    <p:sldId id="295" r:id="rId8"/>
    <p:sldId id="296" r:id="rId9"/>
    <p:sldId id="299" r:id="rId10"/>
    <p:sldId id="300" r:id="rId11"/>
    <p:sldId id="301" r:id="rId12"/>
    <p:sldId id="302" r:id="rId13"/>
    <p:sldId id="303" r:id="rId14"/>
    <p:sldId id="306" r:id="rId15"/>
    <p:sldId id="304" r:id="rId16"/>
    <p:sldId id="305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3" r:id="rId27"/>
    <p:sldId id="331" r:id="rId28"/>
    <p:sldId id="332" r:id="rId29"/>
    <p:sldId id="32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88" autoAdjust="0"/>
    <p:restoredTop sz="94660"/>
  </p:normalViewPr>
  <p:slideViewPr>
    <p:cSldViewPr snapToGrid="0">
      <p:cViewPr>
        <p:scale>
          <a:sx n="71" d="100"/>
          <a:sy n="71" d="100"/>
        </p:scale>
        <p:origin x="-864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E3E5B-CFBB-4D5A-901D-85FC912345A7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36D91-BC8D-4884-B0DD-BA09D73AE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3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BEF20-A39B-4939-A8D0-73BCB31A3D33}" type="datetime1">
              <a:rPr lang="en-US" smtClean="0"/>
              <a:t>5/8/2021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723FC-7354-4728-99BE-6A2810A92434}" type="datetime1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F7D66-B1BD-40BC-B3D2-EBFA5ADC5775}" type="datetime1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04910-1804-47E1-B19A-3AC6DD07E70C}" type="datetime1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69C8C-DFCD-4F50-8B7D-75511E3528FE}" type="datetime1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B9CC95-D0CA-4C82-83F6-2E42BE2E52E0}" type="datetime1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107A7-09A8-489F-928E-CDB9F3A1AEF2}" type="datetime1">
              <a:rPr lang="en-US" smtClean="0"/>
              <a:t>5/8/2021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8EF1E-4D2F-48EB-A79B-028149AB3C46}" type="datetime1">
              <a:rPr lang="en-US" smtClean="0"/>
              <a:t>5/8/2021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F18E-CC7E-422B-A971-5357996E36AC}" type="datetime1">
              <a:rPr lang="en-US" smtClean="0"/>
              <a:t>5/8/2021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383A8B-D819-4150-B46D-D665598F24D4}" type="datetime1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440E37-BAA9-407C-B675-F0D34D20F68A}" type="datetime1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68B29A6-AF6B-49BD-813C-0DBB07A6F925}" type="datetime1">
              <a:rPr lang="en-US" smtClean="0"/>
              <a:t>5/8/2021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73556" y="1437316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130496" y="239203"/>
            <a:ext cx="72204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IQ" sz="3600" b="1" dirty="0" smtClean="0"/>
              <a:t> </a:t>
            </a:r>
            <a:r>
              <a:rPr lang="en-US" sz="3600" b="1" dirty="0"/>
              <a:t>Fundamentals of Nursing </a:t>
            </a:r>
            <a:r>
              <a:rPr lang="en-US" sz="3600" b="1" dirty="0" smtClean="0"/>
              <a:t>(1</a:t>
            </a:r>
            <a:r>
              <a:rPr lang="en-US" sz="3600" b="1" baseline="30000" dirty="0" smtClean="0"/>
              <a:t>st</a:t>
            </a:r>
            <a:r>
              <a:rPr lang="en-US" sz="3600" b="1" dirty="0" smtClean="0"/>
              <a:t> Stage)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6030889" y="3969136"/>
            <a:ext cx="47627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>
                <a:cs typeface="+mj-cs"/>
              </a:rPr>
              <a:t>By</a:t>
            </a:r>
          </a:p>
          <a:p>
            <a:pPr algn="ctr">
              <a:defRPr/>
            </a:pPr>
            <a:r>
              <a:rPr lang="en-US" b="1" dirty="0" smtClean="0">
                <a:cs typeface="+mj-cs"/>
              </a:rPr>
              <a:t> Assistant. Lecturer. Khadija Mohammed </a:t>
            </a:r>
            <a:r>
              <a:rPr lang="en-US" b="1" dirty="0" err="1" smtClean="0">
                <a:cs typeface="+mj-cs"/>
              </a:rPr>
              <a:t>Jassim</a:t>
            </a:r>
            <a:endParaRPr lang="en-US" b="1" dirty="0" smtClean="0">
              <a:cs typeface="+mj-cs"/>
            </a:endParaRPr>
          </a:p>
          <a:p>
            <a:pPr algn="ctr">
              <a:defRPr/>
            </a:pPr>
            <a:r>
              <a:rPr lang="en-US" b="1" dirty="0" smtClean="0">
                <a:cs typeface="+mj-cs"/>
              </a:rPr>
              <a:t>Fundamentals of Nursing Department</a:t>
            </a:r>
          </a:p>
          <a:p>
            <a:pPr algn="ctr">
              <a:defRPr/>
            </a:pPr>
            <a:r>
              <a:rPr lang="en-US" b="1" dirty="0" smtClean="0">
                <a:cs typeface="+mj-cs"/>
              </a:rPr>
              <a:t>College of Nursing</a:t>
            </a:r>
          </a:p>
          <a:p>
            <a:pPr algn="ctr">
              <a:defRPr/>
            </a:pPr>
            <a:r>
              <a:rPr lang="en-US" b="1" dirty="0" smtClean="0">
                <a:cs typeface="+mj-cs"/>
              </a:rPr>
              <a:t>University of </a:t>
            </a:r>
            <a:r>
              <a:rPr lang="en-US" b="1" dirty="0" err="1" smtClean="0">
                <a:cs typeface="+mj-cs"/>
              </a:rPr>
              <a:t>Basrah</a:t>
            </a:r>
            <a:endParaRPr lang="en-GB" b="1" dirty="0">
              <a:cs typeface="+mj-cs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17" y="195296"/>
            <a:ext cx="1148443" cy="11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4664DB9F-59BB-47A5-8080-662EED16E9E1}"/>
              </a:ext>
            </a:extLst>
          </p:cNvPr>
          <p:cNvSpPr/>
          <p:nvPr/>
        </p:nvSpPr>
        <p:spPr>
          <a:xfrm>
            <a:off x="5203064" y="1770089"/>
            <a:ext cx="6667507" cy="165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latin typeface="Batang" pitchFamily="18" charset="-127"/>
                <a:ea typeface="Batang" pitchFamily="18" charset="-127"/>
                <a:cs typeface="+mj-cs"/>
              </a:rPr>
              <a:t>Medication administration 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/>
              <a:t>Lecture </a:t>
            </a:r>
            <a:r>
              <a:rPr lang="en-US" sz="4000" b="1" dirty="0" smtClean="0"/>
              <a:t>1</a:t>
            </a:r>
            <a:endParaRPr lang="en-US" sz="4000" b="1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EF240524-FD1C-4D7A-81C5-EC549C440BAE}"/>
              </a:ext>
            </a:extLst>
          </p:cNvPr>
          <p:cNvGrpSpPr/>
          <p:nvPr/>
        </p:nvGrpSpPr>
        <p:grpSpPr>
          <a:xfrm>
            <a:off x="185529" y="6405382"/>
            <a:ext cx="11633938" cy="369332"/>
            <a:chOff x="185529" y="6405382"/>
            <a:chExt cx="11633938" cy="369332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dirty="0" smtClean="0"/>
                <a:t>University of </a:t>
              </a:r>
              <a:r>
                <a:rPr lang="en-GB" dirty="0" err="1" smtClean="0"/>
                <a:t>Basrah</a:t>
              </a:r>
              <a:r>
                <a:rPr lang="en-GB" dirty="0" smtClean="0"/>
                <a:t> –</a:t>
              </a:r>
              <a:r>
                <a:rPr lang="en-US" dirty="0" smtClean="0"/>
                <a:t>College of Nursing </a:t>
              </a:r>
              <a:r>
                <a:rPr lang="en-GB" dirty="0" smtClean="0"/>
                <a:t>– Fundamentals of Nursing Department </a:t>
              </a:r>
              <a:endParaRPr lang="en-GB" dirty="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619569C-F51C-4D5F-9554-C9384EBEA533}"/>
              </a:ext>
            </a:extLst>
          </p:cNvPr>
          <p:cNvSpPr/>
          <p:nvPr/>
        </p:nvSpPr>
        <p:spPr>
          <a:xfrm>
            <a:off x="495517" y="1844516"/>
            <a:ext cx="4527057" cy="394282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676" y="195296"/>
            <a:ext cx="1659432" cy="1128788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18" y="1844516"/>
            <a:ext cx="4527056" cy="39428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93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072243" y="697791"/>
            <a:ext cx="6053855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1072243" y="1721842"/>
            <a:ext cx="1027667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160059" y="214774"/>
            <a:ext cx="6869346" cy="658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4034155" algn="l"/>
              </a:tabLst>
            </a:pPr>
            <a:r>
              <a:rPr lang="en-US" sz="3200" b="1" dirty="0">
                <a:latin typeface="Times New Roman"/>
                <a:ea typeface="Calibri"/>
                <a:cs typeface="Arial"/>
              </a:rPr>
              <a:t>Factors Affecting Drug </a:t>
            </a:r>
            <a:r>
              <a:rPr lang="en-US" sz="3200" b="1" dirty="0" smtClean="0">
                <a:latin typeface="Times New Roman"/>
                <a:ea typeface="Calibri"/>
                <a:cs typeface="Arial"/>
              </a:rPr>
              <a:t>Action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920563" y="1411891"/>
            <a:ext cx="4333238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Symbol" pitchFamily="18" charset="2"/>
              <a:buChar char=""/>
            </a:pPr>
            <a:r>
              <a:rPr lang="en-US" sz="2400" dirty="0">
                <a:latin typeface="Baskerville Old Face" pitchFamily="18" charset="0"/>
              </a:rPr>
              <a:t>Developmental </a:t>
            </a:r>
            <a:r>
              <a:rPr lang="en-US" sz="2400" dirty="0" smtClean="0">
                <a:latin typeface="Baskerville Old Face" pitchFamily="18" charset="0"/>
              </a:rPr>
              <a:t>Considerations.</a:t>
            </a:r>
          </a:p>
          <a:p>
            <a:pPr marL="285750" indent="-285750">
              <a:lnSpc>
                <a:spcPct val="150000"/>
              </a:lnSpc>
              <a:buFont typeface="Symbol" pitchFamily="18" charset="2"/>
              <a:buChar char=""/>
            </a:pPr>
            <a:r>
              <a:rPr lang="en-US" sz="2400" dirty="0" smtClean="0">
                <a:latin typeface="Baskerville Old Face" pitchFamily="18" charset="0"/>
              </a:rPr>
              <a:t>Weight.</a:t>
            </a:r>
          </a:p>
          <a:p>
            <a:pPr marL="285750" indent="-285750">
              <a:lnSpc>
                <a:spcPct val="150000"/>
              </a:lnSpc>
              <a:buFont typeface="Symbol" pitchFamily="18" charset="2"/>
              <a:buChar char=""/>
            </a:pPr>
            <a:r>
              <a:rPr lang="en-US" sz="2400" dirty="0" smtClean="0">
                <a:latin typeface="Baskerville Old Face" pitchFamily="18" charset="0"/>
              </a:rPr>
              <a:t>Gender.</a:t>
            </a:r>
          </a:p>
          <a:p>
            <a:pPr marL="285750" indent="-285750">
              <a:lnSpc>
                <a:spcPct val="150000"/>
              </a:lnSpc>
              <a:buFont typeface="Symbol" pitchFamily="18" charset="2"/>
              <a:buChar char=""/>
            </a:pPr>
            <a:r>
              <a:rPr lang="en-US" sz="2400" dirty="0">
                <a:latin typeface="Baskerville Old Face" pitchFamily="18" charset="0"/>
              </a:rPr>
              <a:t>Cultural and Genetic </a:t>
            </a:r>
            <a:r>
              <a:rPr lang="en-US" sz="2400" dirty="0" smtClean="0">
                <a:latin typeface="Baskerville Old Face" pitchFamily="18" charset="0"/>
              </a:rPr>
              <a:t>Factors.</a:t>
            </a:r>
          </a:p>
          <a:p>
            <a:pPr marL="285750" indent="-285750">
              <a:lnSpc>
                <a:spcPct val="150000"/>
              </a:lnSpc>
              <a:buFont typeface="Symbol" pitchFamily="18" charset="2"/>
              <a:buChar char=""/>
            </a:pPr>
            <a:r>
              <a:rPr lang="en-US" sz="2400" dirty="0">
                <a:latin typeface="Baskerville Old Face" pitchFamily="18" charset="0"/>
              </a:rPr>
              <a:t>Psychological </a:t>
            </a:r>
            <a:r>
              <a:rPr lang="en-US" sz="2400" dirty="0" smtClean="0">
                <a:latin typeface="Baskerville Old Face" pitchFamily="18" charset="0"/>
              </a:rPr>
              <a:t>Factors.</a:t>
            </a:r>
          </a:p>
          <a:p>
            <a:pPr marL="285750" indent="-285750">
              <a:lnSpc>
                <a:spcPct val="150000"/>
              </a:lnSpc>
              <a:buFont typeface="Symbol" pitchFamily="18" charset="2"/>
              <a:buChar char=""/>
            </a:pPr>
            <a:r>
              <a:rPr lang="en-US" sz="2400" dirty="0" smtClean="0">
                <a:latin typeface="Baskerville Old Face" pitchFamily="18" charset="0"/>
              </a:rPr>
              <a:t>Pathology.</a:t>
            </a:r>
          </a:p>
          <a:p>
            <a:pPr marL="285750" indent="-285750">
              <a:lnSpc>
                <a:spcPct val="150000"/>
              </a:lnSpc>
              <a:buFont typeface="Symbol" pitchFamily="18" charset="2"/>
              <a:buChar char=""/>
            </a:pPr>
            <a:r>
              <a:rPr lang="en-US" sz="2400" dirty="0" smtClean="0">
                <a:latin typeface="Baskerville Old Face" pitchFamily="18" charset="0"/>
              </a:rPr>
              <a:t>Environment.</a:t>
            </a:r>
          </a:p>
          <a:p>
            <a:pPr marL="285750" indent="-285750">
              <a:lnSpc>
                <a:spcPct val="150000"/>
              </a:lnSpc>
              <a:buFont typeface="Symbol" pitchFamily="18" charset="2"/>
              <a:buChar char=""/>
            </a:pPr>
            <a:r>
              <a:rPr lang="en-US" sz="2400" dirty="0">
                <a:latin typeface="Baskerville Old Face" pitchFamily="18" charset="0"/>
              </a:rPr>
              <a:t>Timing of </a:t>
            </a:r>
            <a:r>
              <a:rPr lang="en-US" sz="2400" dirty="0" smtClean="0">
                <a:latin typeface="Baskerville Old Face" pitchFamily="18" charset="0"/>
              </a:rPr>
              <a:t>Administration.</a:t>
            </a:r>
            <a:endParaRPr lang="en-US" sz="2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1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072243" y="697791"/>
            <a:ext cx="6053855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1072243" y="1398297"/>
            <a:ext cx="1027667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099170" y="368470"/>
            <a:ext cx="5259984" cy="658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4034155" algn="l"/>
              </a:tabLst>
            </a:pPr>
            <a:r>
              <a:rPr lang="en-US" sz="3200" b="1" dirty="0" smtClean="0">
                <a:latin typeface="Times New Roman"/>
                <a:ea typeface="Calibri"/>
                <a:cs typeface="Arial"/>
              </a:rPr>
              <a:t>Routes Of Administration</a:t>
            </a:r>
            <a:endParaRPr lang="en-US" sz="3200" b="1" dirty="0">
              <a:ea typeface="Calibri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80883" y="1398297"/>
            <a:ext cx="98432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Baskerville Old Face" pitchFamily="18" charset="0"/>
              </a:rPr>
              <a:t>The</a:t>
            </a:r>
            <a:r>
              <a:rPr lang="en-US" sz="2400" b="1" dirty="0" smtClean="0">
                <a:latin typeface="Baskerville Old Face" pitchFamily="18" charset="0"/>
              </a:rPr>
              <a:t> route of administration (ROA) </a:t>
            </a:r>
            <a:r>
              <a:rPr lang="en-US" sz="2400" dirty="0" smtClean="0">
                <a:latin typeface="Baskerville Old Face" pitchFamily="18" charset="0"/>
              </a:rPr>
              <a:t>that is chosen may have a profound effect upon the speed and efficiency with which the drug acts.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Baskerville Old Face" pitchFamily="18" charset="0"/>
              </a:rPr>
              <a:t>The possible routes of drug entry into the body may be divided into two classes: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atin typeface="Baskerville Old Face" pitchFamily="18" charset="0"/>
              </a:rPr>
              <a:t>Enteral 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atin typeface="Baskerville Old Face" pitchFamily="18" charset="0"/>
              </a:rPr>
              <a:t>Parenteral .</a:t>
            </a:r>
            <a:endParaRPr lang="en-US" sz="2400" dirty="0" smtClean="0">
              <a:latin typeface="Baskerville Old Face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400" b="1" u="sng" dirty="0" smtClean="0">
                <a:solidFill>
                  <a:prstClr val="black"/>
                </a:solidFill>
                <a:latin typeface="Baskerville Old Face" pitchFamily="18" charset="0"/>
              </a:rPr>
              <a:t>1.Enteral  Routes :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</a:rPr>
              <a:t>drug placed directly in the GI tract:</a:t>
            </a:r>
            <a:endParaRPr lang="en-US" sz="2400" dirty="0">
              <a:solidFill>
                <a:prstClr val="black"/>
              </a:solidFill>
              <a:latin typeface="Baskerville Old Face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Baskerville Old Face" pitchFamily="18" charset="0"/>
            </a:endParaRPr>
          </a:p>
          <a:p>
            <a:pPr>
              <a:lnSpc>
                <a:spcPct val="150000"/>
              </a:lnSpc>
            </a:pPr>
            <a:endParaRPr lang="ar-IQ" sz="2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1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072243" y="697791"/>
            <a:ext cx="6053855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1072243" y="1721842"/>
            <a:ext cx="1027667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4099170" y="379263"/>
            <a:ext cx="3955618" cy="114228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1- </a:t>
            </a:r>
            <a:r>
              <a:rPr lang="en-US" sz="2800" b="1" kern="0" dirty="0">
                <a:solidFill>
                  <a:sysClr val="windowText" lastClr="000000"/>
                </a:solidFill>
                <a:latin typeface="Times New Roman"/>
                <a:ea typeface="Calibri"/>
                <a:cs typeface="Arial"/>
              </a:rPr>
              <a:t>Oral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1517557" y="1858230"/>
            <a:ext cx="9386047" cy="3706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Oral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administration is the most common, least expensive, and most convenient route for most clients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.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US" sz="2400" b="1" dirty="0" smtClean="0">
                <a:latin typeface="Times New Roman"/>
                <a:ea typeface="Calibri"/>
                <a:cs typeface="Arial"/>
              </a:rPr>
              <a:t>Advantages: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Convenient (can be self administered , pain free, easy to take).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Usually least expensive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Absorption takes place along the whole length of the GI tract.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en-US" sz="2400" dirty="0">
              <a:latin typeface="Times New Roman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91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072243" y="697791"/>
            <a:ext cx="6053855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1640541" y="363071"/>
            <a:ext cx="9197788" cy="4387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US" sz="2400" b="1" dirty="0" smtClean="0">
                <a:latin typeface="Times New Roman"/>
                <a:ea typeface="Calibri"/>
                <a:cs typeface="Arial"/>
              </a:rPr>
              <a:t>Disadvantages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Inappropriate for clients with nausea or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vomiting.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Drug may have unpleasant taste or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odor.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Inappropriate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if client cannot swallow or is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unconscious.</a:t>
            </a:r>
            <a:endParaRPr lang="en-US" sz="2400" dirty="0">
              <a:latin typeface="Times New Roman"/>
              <a:ea typeface="Calibri"/>
              <a:cs typeface="Arial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Drug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may discolor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teeth.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Drug may irritate gastric mucosa.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en-US" sz="2400" dirty="0" smtClean="0">
              <a:latin typeface="Times New Roman"/>
              <a:ea typeface="Calibri"/>
              <a:cs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13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705" y="2557005"/>
            <a:ext cx="4076762" cy="34941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91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072243" y="697791"/>
            <a:ext cx="6053855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1072243" y="1721842"/>
            <a:ext cx="1027667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3590366" y="439664"/>
            <a:ext cx="4622906" cy="108188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800" b="1" kern="0" dirty="0">
                <a:solidFill>
                  <a:sysClr val="windowText" lastClr="000000"/>
                </a:solidFill>
                <a:latin typeface="Baskerville Old Face" pitchFamily="18" charset="0"/>
                <a:ea typeface="Calibri"/>
                <a:cs typeface="Arial"/>
              </a:rPr>
              <a:t>2- </a:t>
            </a:r>
            <a:r>
              <a:rPr lang="en-US" sz="2800" b="1" kern="0" dirty="0" smtClean="0">
                <a:solidFill>
                  <a:sysClr val="windowText" lastClr="000000"/>
                </a:solidFill>
                <a:latin typeface="Baskerville Old Face" pitchFamily="18" charset="0"/>
                <a:ea typeface="Calibri"/>
                <a:cs typeface="Arial"/>
              </a:rPr>
              <a:t>Sublingual/ Buccal</a:t>
            </a:r>
            <a:endParaRPr lang="en-US" sz="2800" b="1" kern="0" dirty="0">
              <a:solidFill>
                <a:sysClr val="windowText" lastClr="000000"/>
              </a:solidFill>
              <a:latin typeface="Baskerville Old Face" pitchFamily="18" charset="0"/>
              <a:ea typeface="Calibri"/>
              <a:cs typeface="Arial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290919" y="1721843"/>
            <a:ext cx="10058000" cy="425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/>
                <a:ea typeface="Calibri"/>
                <a:cs typeface="Arial"/>
              </a:rPr>
              <a:t>administration a drug is placed under the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tongue, where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it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dissolves.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US" sz="2400" b="1" dirty="0" smtClean="0">
                <a:latin typeface="Times New Roman"/>
                <a:ea typeface="Calibri"/>
                <a:cs typeface="Arial"/>
              </a:rPr>
              <a:t>Advantages: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Drug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can be administered for local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effect.</a:t>
            </a:r>
            <a:endParaRPr lang="en-US" sz="2400" dirty="0">
              <a:latin typeface="Times New Roman"/>
              <a:ea typeface="Calibri"/>
              <a:cs typeface="Arial"/>
            </a:endParaRP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More potent than oral route because drug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directly enters the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blood and bypasses the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liver.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US" sz="2400" b="1" dirty="0" smtClean="0">
                <a:latin typeface="Times New Roman"/>
                <a:ea typeface="Calibri"/>
                <a:cs typeface="Arial"/>
              </a:rPr>
              <a:t>Disadvantages: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Drug is rapidly absorbed into the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bloodstream.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If swallowed, drug may be inactivated by gastric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juice.</a:t>
            </a:r>
          </a:p>
        </p:txBody>
      </p:sp>
    </p:spTree>
    <p:extLst>
      <p:ext uri="{BB962C8B-B14F-4D97-AF65-F5344CB8AC3E}">
        <p14:creationId xmlns:p14="http://schemas.microsoft.com/office/powerpoint/2010/main" val="127791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072243" y="697791"/>
            <a:ext cx="6053855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1072243" y="1721842"/>
            <a:ext cx="1027667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531659" y="697791"/>
            <a:ext cx="3294529" cy="82375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dirty="0">
                <a:latin typeface="Baskerville Old Face" pitchFamily="18" charset="0"/>
              </a:rPr>
              <a:t>3- Rectal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98493" y="1898812"/>
            <a:ext cx="738243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Baskerville Old Face" pitchFamily="18" charset="0"/>
              </a:rPr>
              <a:t>Unconscious patients and children.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Baskerville Old Face" pitchFamily="18" charset="0"/>
              </a:rPr>
              <a:t>If patient is nausea or vomiting 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Baskerville Old Face" pitchFamily="18" charset="0"/>
              </a:rPr>
              <a:t>Easy to terminate exposure.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Baskerville Old Face" pitchFamily="18" charset="0"/>
              </a:rPr>
              <a:t>Absorption may be variable.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Baskerville Old Face" pitchFamily="18" charset="0"/>
              </a:rPr>
              <a:t>Good for drugs affecting the bowel such as laxatives.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Baskerville Old Fac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1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072243" y="697791"/>
            <a:ext cx="6053855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1072243" y="1721842"/>
            <a:ext cx="1027667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16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250576" y="947104"/>
            <a:ext cx="10244055" cy="2990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 smtClean="0">
                <a:latin typeface="Times New Roman"/>
                <a:ea typeface="Calibri"/>
                <a:cs typeface="Arial"/>
              </a:rPr>
              <a:t>2- </a:t>
            </a:r>
            <a:r>
              <a:rPr lang="en-US" sz="2400" b="1" u="sng" dirty="0" smtClean="0">
                <a:latin typeface="Times New Roman"/>
                <a:ea typeface="Calibri"/>
                <a:cs typeface="Arial"/>
              </a:rPr>
              <a:t>Parenteral Routes: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Parenteral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administration of medications is a common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nursing  procedure</a:t>
            </a:r>
            <a:r>
              <a:rPr lang="en-US" sz="2400" dirty="0">
                <a:latin typeface="Times New Roman"/>
                <a:ea typeface="Calibri"/>
                <a:cs typeface="Arial"/>
              </a:rPr>
              <a:t>. Nurses give parenteral medications </a:t>
            </a:r>
            <a:r>
              <a:rPr lang="en-US" sz="2400" dirty="0" err="1" smtClean="0">
                <a:latin typeface="Times New Roman"/>
                <a:ea typeface="Calibri"/>
                <a:cs typeface="Arial"/>
              </a:rPr>
              <a:t>intradermally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 (ID</a:t>
            </a:r>
            <a:r>
              <a:rPr lang="en-US" sz="2400" dirty="0">
                <a:latin typeface="Times New Roman"/>
                <a:ea typeface="Calibri"/>
                <a:cs typeface="Arial"/>
              </a:rPr>
              <a:t>), subcutaneously, intramuscularly (IM), or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intravenously (IV</a:t>
            </a:r>
            <a:r>
              <a:rPr lang="en-US" sz="2400" dirty="0">
                <a:latin typeface="Times New Roman"/>
                <a:ea typeface="Calibri"/>
                <a:cs typeface="Arial"/>
              </a:rPr>
              <a:t>). Because these medications are absorbed more quickly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than oral medications.</a:t>
            </a:r>
          </a:p>
        </p:txBody>
      </p:sp>
    </p:spTree>
    <p:extLst>
      <p:ext uri="{BB962C8B-B14F-4D97-AF65-F5344CB8AC3E}">
        <p14:creationId xmlns:p14="http://schemas.microsoft.com/office/powerpoint/2010/main" val="127791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072243" y="697791"/>
            <a:ext cx="6053855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1072243" y="1721842"/>
            <a:ext cx="1027667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17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250577" y="947104"/>
            <a:ext cx="8888506" cy="3706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u="sng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Parenteral Routes: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Baskerville Old Face" pitchFamily="18" charset="0"/>
                <a:ea typeface="Calibri"/>
                <a:cs typeface="Arial"/>
              </a:rPr>
              <a:t>Subcutaneous (hypodermic)—into the subcutaneous </a:t>
            </a: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  <a:ea typeface="Calibri"/>
                <a:cs typeface="Arial"/>
              </a:rPr>
              <a:t>tissue, just </a:t>
            </a:r>
            <a:r>
              <a:rPr lang="en-US" sz="2400" dirty="0">
                <a:solidFill>
                  <a:prstClr val="black"/>
                </a:solidFill>
                <a:latin typeface="Baskerville Old Face" pitchFamily="18" charset="0"/>
                <a:ea typeface="Calibri"/>
                <a:cs typeface="Arial"/>
              </a:rPr>
              <a:t>below the </a:t>
            </a: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  <a:ea typeface="Calibri"/>
                <a:cs typeface="Arial"/>
              </a:rPr>
              <a:t>skin.</a:t>
            </a:r>
            <a:endParaRPr lang="en-US" sz="2400" dirty="0">
              <a:solidFill>
                <a:prstClr val="black"/>
              </a:solidFill>
              <a:latin typeface="Baskerville Old Face" pitchFamily="18" charset="0"/>
              <a:ea typeface="Calibri"/>
              <a:cs typeface="Arial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  <a:ea typeface="Calibri"/>
                <a:cs typeface="Arial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Baskerville Old Face" pitchFamily="18" charset="0"/>
                <a:ea typeface="Calibri"/>
                <a:cs typeface="Arial"/>
              </a:rPr>
              <a:t>Intramuscular (IM)—into a </a:t>
            </a: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  <a:ea typeface="Calibri"/>
                <a:cs typeface="Arial"/>
              </a:rPr>
              <a:t>muscle.</a:t>
            </a:r>
            <a:endParaRPr lang="en-US" sz="2400" dirty="0">
              <a:solidFill>
                <a:prstClr val="black"/>
              </a:solidFill>
              <a:latin typeface="Baskerville Old Face" pitchFamily="18" charset="0"/>
              <a:ea typeface="Calibri"/>
              <a:cs typeface="Arial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  <a:ea typeface="Calibri"/>
                <a:cs typeface="Arial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Baskerville Old Face" pitchFamily="18" charset="0"/>
                <a:ea typeface="Calibri"/>
                <a:cs typeface="Arial"/>
              </a:rPr>
              <a:t>Intradermal (ID)—under the epidermis (into the dermis</a:t>
            </a: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  <a:ea typeface="Calibri"/>
                <a:cs typeface="Arial"/>
              </a:rPr>
              <a:t>).</a:t>
            </a:r>
            <a:endParaRPr lang="en-US" sz="2400" dirty="0">
              <a:solidFill>
                <a:prstClr val="black"/>
              </a:solidFill>
              <a:latin typeface="Baskerville Old Face" pitchFamily="18" charset="0"/>
              <a:ea typeface="Calibri"/>
              <a:cs typeface="Arial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  <a:ea typeface="Calibri"/>
                <a:cs typeface="Arial"/>
              </a:rPr>
              <a:t>Intravenous </a:t>
            </a:r>
            <a:r>
              <a:rPr lang="en-US" sz="2400" dirty="0">
                <a:solidFill>
                  <a:prstClr val="black"/>
                </a:solidFill>
                <a:latin typeface="Baskerville Old Face" pitchFamily="18" charset="0"/>
                <a:ea typeface="Calibri"/>
                <a:cs typeface="Arial"/>
              </a:rPr>
              <a:t>(IV)—into a vein</a:t>
            </a: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  <a:ea typeface="Calibri"/>
                <a:cs typeface="Arial"/>
              </a:rPr>
              <a:t>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  <a:ea typeface="Calibri"/>
                <a:cs typeface="Arial"/>
              </a:rPr>
              <a:t>Inhalation --- absorption through the lung.</a:t>
            </a:r>
            <a:endParaRPr lang="en-US" sz="2400" dirty="0">
              <a:solidFill>
                <a:prstClr val="black"/>
              </a:solidFill>
              <a:latin typeface="Baskerville Old Face" pitchFamily="18" charset="0"/>
              <a:ea typeface="Calibri"/>
              <a:cs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341" y="3603812"/>
            <a:ext cx="4596291" cy="25373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24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072243" y="697791"/>
            <a:ext cx="6053855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1072243" y="1721842"/>
            <a:ext cx="1027667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18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250577" y="947104"/>
            <a:ext cx="8888506" cy="4940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1- </a:t>
            </a:r>
            <a:r>
              <a:rPr lang="en-US" sz="2400" b="1" u="sng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Intravenous (IV):</a:t>
            </a:r>
            <a:endParaRPr lang="en-US" sz="2400" b="1" u="sng" dirty="0" smtClean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Absorption phase is bypassed: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  <a:ea typeface="Calibri"/>
                <a:cs typeface="Arial"/>
              </a:rPr>
              <a:t>Precise, accurate and almost immediate onset of action.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  <a:ea typeface="Calibri"/>
                <a:cs typeface="Arial"/>
              </a:rPr>
              <a:t>Large quantities can be given, fairly pain free.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  <a:ea typeface="Calibri"/>
                <a:cs typeface="Arial"/>
              </a:rPr>
              <a:t>Greater risk of adverse effects.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romanUcPeriod"/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  <a:ea typeface="Calibri"/>
                <a:cs typeface="Arial"/>
              </a:rPr>
              <a:t>High concentration attained rapidly.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romanUcPeriod"/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  <a:ea typeface="Calibri"/>
                <a:cs typeface="Arial"/>
              </a:rPr>
              <a:t>Risk of embolism.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en-US" sz="2400" dirty="0" smtClean="0">
              <a:solidFill>
                <a:prstClr val="black"/>
              </a:solidFill>
              <a:latin typeface="Baskerville Old Face" pitchFamily="18" charset="0"/>
              <a:ea typeface="Calibri"/>
              <a:cs typeface="Arial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Baskerville Old Face" pitchFamily="18" charset="0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124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072243" y="697791"/>
            <a:ext cx="6053855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1072243" y="1721842"/>
            <a:ext cx="1027667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19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072243" y="947104"/>
            <a:ext cx="9066840" cy="5365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2- </a:t>
            </a:r>
            <a:r>
              <a:rPr lang="en-US" sz="2400" b="1" u="sng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Intramuscular (IM</a:t>
            </a:r>
            <a:r>
              <a:rPr lang="en-US" sz="2400" b="1" u="sng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):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Very rapid absorption of drugs in aqueous solution.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Repository and slow release preparation.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Pain at injection sites for certain drugs.</a:t>
            </a:r>
            <a:endParaRPr lang="en-US" sz="2400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400" b="1" u="sng" dirty="0" smtClean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u="sng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3- Subcutaneous (SC):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Slow and constant absorption.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Absorption is limited by blood flow, affected if circulatory problems exist.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Concurrent administration of vasoconstrictor will slow absorption.</a:t>
            </a:r>
          </a:p>
        </p:txBody>
      </p:sp>
    </p:spTree>
    <p:extLst>
      <p:ext uri="{BB962C8B-B14F-4D97-AF65-F5344CB8AC3E}">
        <p14:creationId xmlns:p14="http://schemas.microsoft.com/office/powerpoint/2010/main" val="237124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/>
              <a:t>University of </a:t>
            </a:r>
            <a:r>
              <a:rPr lang="en-GB" dirty="0" err="1"/>
              <a:t>Basrah</a:t>
            </a:r>
            <a:r>
              <a:rPr lang="en-GB" dirty="0"/>
              <a:t> </a:t>
            </a:r>
            <a:r>
              <a:rPr lang="en-GB" dirty="0" smtClean="0"/>
              <a:t>–</a:t>
            </a:r>
            <a:r>
              <a:rPr lang="en-US" dirty="0" smtClean="0"/>
              <a:t>College of Nursing</a:t>
            </a:r>
            <a:r>
              <a:rPr lang="en-GB" dirty="0" smtClean="0"/>
              <a:t>– </a:t>
            </a:r>
            <a:r>
              <a:rPr lang="en-US" dirty="0" smtClean="0"/>
              <a:t>Fundamentals of Nursing Department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229085" y="1214478"/>
            <a:ext cx="9666095" cy="3139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Objectives</a:t>
            </a:r>
          </a:p>
          <a:p>
            <a:pPr>
              <a:lnSpc>
                <a:spcPct val="150000"/>
              </a:lnSpc>
            </a:pPr>
            <a:r>
              <a:rPr lang="en-US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1- To recognize basic information about drugs &amp; routs of medication administration.</a:t>
            </a:r>
          </a:p>
          <a:p>
            <a:pPr>
              <a:lnSpc>
                <a:spcPct val="150000"/>
              </a:lnSpc>
            </a:pPr>
            <a:r>
              <a:rPr lang="en-US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2- To understand indications &amp; effects of drugs.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1072243" y="1721842"/>
            <a:ext cx="1027667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8864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072243" y="697791"/>
            <a:ext cx="6053855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1072243" y="1721842"/>
            <a:ext cx="1027667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20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250577" y="947104"/>
            <a:ext cx="8888506" cy="3281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4- </a:t>
            </a:r>
            <a:r>
              <a:rPr lang="en-US" sz="2400" b="1" u="sng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Inhalation:</a:t>
            </a:r>
            <a:endParaRPr lang="en-US" sz="2400" b="1" u="sng" dirty="0" smtClean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  <a:ea typeface="Calibri"/>
                <a:cs typeface="Arial"/>
              </a:rPr>
              <a:t>Gaseous and volatile agents and aerosols.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  <a:ea typeface="Calibri"/>
                <a:cs typeface="Arial"/>
              </a:rPr>
              <a:t>Rapid onset of action due to rapid access to circulation: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romanUcPeriod"/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  <a:ea typeface="Calibri"/>
                <a:cs typeface="Arial"/>
              </a:rPr>
              <a:t>Large surface area.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romanUcPeriod"/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  <a:ea typeface="Calibri"/>
                <a:cs typeface="Arial"/>
              </a:rPr>
              <a:t>Thin membranes separates alveoli from circulation.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romanUcPeriod"/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  <a:ea typeface="Calibri"/>
                <a:cs typeface="Arial"/>
              </a:rPr>
              <a:t>High blood flow.</a:t>
            </a:r>
            <a:endParaRPr lang="en-US" sz="2400" dirty="0">
              <a:solidFill>
                <a:prstClr val="black"/>
              </a:solidFill>
              <a:latin typeface="Baskerville Old Face" pitchFamily="18" charset="0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124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072243" y="697791"/>
            <a:ext cx="6053855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1072243" y="1721842"/>
            <a:ext cx="1027667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21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250577" y="947104"/>
            <a:ext cx="8888506" cy="4387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u="sng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Topical  :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Mucosal membranes :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(eye drops, antiseptic, sunscreen, nasal,..).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Skin: </a:t>
            </a:r>
            <a:endParaRPr lang="en-US" sz="2400" dirty="0" smtClean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Dermal : 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rubbing in of oil or ointment ( local action).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Transdermal : 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absorption of drug through skin ( systemic action):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romanUcPeriod"/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Stable blood levels.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romanUcPeriod"/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Not first pass metabolism.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romanUcPeriod"/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Drug must be potent or patch becomes to large.</a:t>
            </a:r>
          </a:p>
        </p:txBody>
      </p:sp>
    </p:spTree>
    <p:extLst>
      <p:ext uri="{BB962C8B-B14F-4D97-AF65-F5344CB8AC3E}">
        <p14:creationId xmlns:p14="http://schemas.microsoft.com/office/powerpoint/2010/main" val="237124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232107" y="1059428"/>
            <a:ext cx="605385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Intravenous:  (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30-60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seconds).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Inhalation : (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2-3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minutes).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Sublingual : (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3-5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minutes).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Intramuscular : (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10-20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minutes).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Subcutaneous : (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15-30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minutes).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Rectal:  (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5-30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minutes).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Ingestion : (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30-90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minutes).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Transdermal (topical):  (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minutes to hours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1047309" y="1159905"/>
            <a:ext cx="1027667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22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065929" y="246401"/>
            <a:ext cx="6239436" cy="4830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Times until drugs effects</a:t>
            </a:r>
          </a:p>
        </p:txBody>
      </p:sp>
    </p:spTree>
    <p:extLst>
      <p:ext uri="{BB962C8B-B14F-4D97-AF65-F5344CB8AC3E}">
        <p14:creationId xmlns:p14="http://schemas.microsoft.com/office/powerpoint/2010/main" val="237124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954741" y="1098597"/>
            <a:ext cx="976256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medication order consists of seven parts: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Patient’s name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Date and time the order is written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Name of drug to be administered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Dosage of the drug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Route by which the drug is to be administered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 Frequency of administration of the drug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7. Signature of person writing the order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1072243" y="1109667"/>
            <a:ext cx="1027667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23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54040" y="191851"/>
            <a:ext cx="448392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Baskerville Old Face" pitchFamily="18" charset="0"/>
              </a:rPr>
              <a:t>Parts of the Medication Order</a:t>
            </a:r>
            <a:endParaRPr lang="ar-IQ" sz="2800" b="1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24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072243" y="697791"/>
            <a:ext cx="6053855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1072243" y="1134313"/>
            <a:ext cx="10276676" cy="391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</a:rPr>
              <a:t>Six right: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</a:rPr>
              <a:t>Right drug.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</a:rPr>
              <a:t>Right patient.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</a:rPr>
              <a:t>Right dose.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</a:rPr>
              <a:t>Right time.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</a:rPr>
              <a:t>Right route.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</a:rPr>
              <a:t>Right documentation.</a:t>
            </a:r>
            <a:endParaRPr lang="en-US" sz="2400" dirty="0">
              <a:solidFill>
                <a:prstClr val="black"/>
              </a:solidFill>
              <a:latin typeface="Baskerville Old Face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24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420471" y="138857"/>
            <a:ext cx="7355541" cy="58785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Right of medication administration safety</a:t>
            </a:r>
            <a:endParaRPr lang="en-US" sz="2800" dirty="0">
              <a:solidFill>
                <a:prstClr val="black"/>
              </a:solidFill>
              <a:latin typeface="Baskerville Old Face" pitchFamily="18" charset="0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124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416860" y="697791"/>
            <a:ext cx="114026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Basic Formula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basic formula for calculating drug dosages is commonly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used and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easy to remember: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 = desired dose (i.e., dose ordered by primary care provider)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 = dose on hand (i.e., dose on label of bottle, vial, ampule)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 = vehicle (i.e., form in which the drug comes, such as tablet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 liquid).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25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532810" y="79226"/>
            <a:ext cx="7355541" cy="5588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Methods of Calculating Dosages</a:t>
            </a:r>
            <a:endParaRPr lang="en-US" sz="2800" dirty="0">
              <a:solidFill>
                <a:prstClr val="black"/>
              </a:solidFill>
              <a:latin typeface="Baskerville Old Face" pitchFamily="18" charset="0"/>
              <a:ea typeface="Calibri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15352" y="4288129"/>
            <a:ext cx="742925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  <a:latin typeface="Baskerville Old Face" pitchFamily="18" charset="0"/>
              </a:rPr>
              <a:t>Formula</a:t>
            </a:r>
            <a:r>
              <a:rPr lang="en-US" sz="2400" b="1" dirty="0" smtClean="0">
                <a:latin typeface="Baskerville Old Face" pitchFamily="18" charset="0"/>
              </a:rPr>
              <a:t> = D </a:t>
            </a:r>
            <a:r>
              <a:rPr lang="en-US" sz="2400" b="1" dirty="0">
                <a:latin typeface="Baskerville Old Face" pitchFamily="18" charset="0"/>
              </a:rPr>
              <a:t>* </a:t>
            </a:r>
            <a:r>
              <a:rPr lang="en-US" sz="2400" b="1" dirty="0" smtClean="0">
                <a:latin typeface="Baskerville Old Face" pitchFamily="18" charset="0"/>
              </a:rPr>
              <a:t>V / H = </a:t>
            </a:r>
            <a:r>
              <a:rPr lang="en-US" sz="2400" b="1" dirty="0">
                <a:latin typeface="Baskerville Old Face" pitchFamily="18" charset="0"/>
              </a:rPr>
              <a:t>amount to administer</a:t>
            </a:r>
            <a:endParaRPr lang="ar-IQ" sz="2400" b="1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12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072243" y="697791"/>
            <a:ext cx="6053855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1381526" y="1134313"/>
            <a:ext cx="102766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Baskerville Old Face" pitchFamily="18" charset="0"/>
              </a:rPr>
              <a:t>1 kg = 1000 </a:t>
            </a:r>
            <a:r>
              <a:rPr lang="en-US" sz="2400" dirty="0" err="1">
                <a:solidFill>
                  <a:prstClr val="black"/>
                </a:solidFill>
                <a:latin typeface="Baskerville Old Face" pitchFamily="18" charset="0"/>
              </a:rPr>
              <a:t>gm</a:t>
            </a:r>
            <a:endParaRPr lang="en-US" sz="2400" dirty="0">
              <a:solidFill>
                <a:prstClr val="black"/>
              </a:solidFill>
              <a:latin typeface="Baskerville Old Fac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Baskerville Old Face" pitchFamily="18" charset="0"/>
              </a:rPr>
              <a:t>1 </a:t>
            </a:r>
            <a:r>
              <a:rPr lang="en-US" sz="2400" dirty="0" err="1">
                <a:solidFill>
                  <a:prstClr val="black"/>
                </a:solidFill>
                <a:latin typeface="Baskerville Old Face" pitchFamily="18" charset="0"/>
              </a:rPr>
              <a:t>gm</a:t>
            </a:r>
            <a:r>
              <a:rPr lang="en-US" sz="2400" dirty="0">
                <a:solidFill>
                  <a:prstClr val="black"/>
                </a:solidFill>
                <a:latin typeface="Baskerville Old Face" pitchFamily="18" charset="0"/>
              </a:rPr>
              <a:t> = 1000 </a:t>
            </a: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</a:rPr>
              <a:t>mg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</a:rPr>
              <a:t>1 mg = 1000 mcg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Baskerville Old Face" pitchFamily="18" charset="0"/>
              </a:rPr>
              <a:t>1L = 1000 </a:t>
            </a: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</a:rPr>
              <a:t>ml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</a:rPr>
              <a:t>1 </a:t>
            </a:r>
            <a:r>
              <a:rPr lang="en-US" sz="2400" dirty="0" err="1" smtClean="0">
                <a:solidFill>
                  <a:prstClr val="black"/>
                </a:solidFill>
                <a:latin typeface="Baskerville Old Face" pitchFamily="18" charset="0"/>
              </a:rPr>
              <a:t>oz</a:t>
            </a: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</a:rPr>
              <a:t> = 30 ml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</a:rPr>
              <a:t>1 </a:t>
            </a:r>
            <a:r>
              <a:rPr lang="en-US" sz="2400" dirty="0" err="1" smtClean="0">
                <a:solidFill>
                  <a:prstClr val="black"/>
                </a:solidFill>
                <a:latin typeface="Baskerville Old Face" pitchFamily="18" charset="0"/>
              </a:rPr>
              <a:t>stp</a:t>
            </a:r>
            <a:r>
              <a:rPr lang="en-US" sz="2400" dirty="0">
                <a:solidFill>
                  <a:prstClr val="black"/>
                </a:solidFill>
                <a:latin typeface="Baskerville Old Face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</a:rPr>
              <a:t>= 5 ml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latin typeface="Baskerville Old Face" pitchFamily="18" charset="0"/>
              </a:rPr>
              <a:t>1 grain = 60 mg</a:t>
            </a:r>
            <a:endParaRPr lang="en-US" sz="2400" dirty="0">
              <a:solidFill>
                <a:prstClr val="black"/>
              </a:solidFill>
              <a:latin typeface="Baskerville Old Face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26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420471" y="138857"/>
            <a:ext cx="7355541" cy="5588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Converting ratio proportion</a:t>
            </a:r>
            <a:endParaRPr lang="en-US" sz="2800" dirty="0">
              <a:solidFill>
                <a:prstClr val="black"/>
              </a:solidFill>
              <a:latin typeface="Baskerville Old Face" pitchFamily="18" charset="0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012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341184" y="697791"/>
            <a:ext cx="743974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Example (1):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Order: Erythromycin 500 mg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On hand: 250 mg in 5 mL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 = 500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mg       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 = 250 mg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V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5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mL</a:t>
            </a:r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Formula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D * V / H = amount to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administer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500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mg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250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mg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* 5 mL =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2,500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250           =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 mL</a:t>
            </a:r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27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334871" y="4585447"/>
            <a:ext cx="1250576" cy="1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114800" y="4182033"/>
            <a:ext cx="144235" cy="389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037479" y="4632511"/>
            <a:ext cx="298876" cy="470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292" y="5672231"/>
            <a:ext cx="1262063" cy="3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012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072243" y="697791"/>
            <a:ext cx="6053855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28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0905" y="257779"/>
            <a:ext cx="98611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Baskerville Old Face" pitchFamily="18" charset="0"/>
              </a:rPr>
              <a:t>Example (2):</a:t>
            </a:r>
            <a:endParaRPr lang="en-US" sz="2400" b="1" dirty="0">
              <a:latin typeface="Baskerville Old Face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Baskerville Old Face" pitchFamily="18" charset="0"/>
              </a:rPr>
              <a:t>Order: Aspirin </a:t>
            </a:r>
            <a:r>
              <a:rPr lang="en-US" sz="2400" dirty="0" smtClean="0">
                <a:latin typeface="Baskerville Old Face" pitchFamily="18" charset="0"/>
              </a:rPr>
              <a:t> 10 gr</a:t>
            </a:r>
            <a:endParaRPr lang="en-US" sz="2400" dirty="0">
              <a:latin typeface="Baskerville Old Face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Baskerville Old Face" pitchFamily="18" charset="0"/>
              </a:rPr>
              <a:t>On hand: Aspirin 325 mg </a:t>
            </a:r>
            <a:r>
              <a:rPr lang="en-US" sz="2400" dirty="0" smtClean="0">
                <a:latin typeface="Baskerville Old Face" pitchFamily="18" charset="0"/>
              </a:rPr>
              <a:t>tablets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latin typeface="Baskerville Old Face" pitchFamily="18" charset="0"/>
              </a:rPr>
              <a:t>1 gr = 60 mg</a:t>
            </a:r>
          </a:p>
          <a:p>
            <a:pPr>
              <a:lnSpc>
                <a:spcPct val="150000"/>
              </a:lnSpc>
            </a:pPr>
            <a:r>
              <a:rPr lang="pl-PL" sz="2400" dirty="0" smtClean="0">
                <a:latin typeface="Baskerville Old Face" pitchFamily="18" charset="0"/>
              </a:rPr>
              <a:t>10 </a:t>
            </a:r>
            <a:r>
              <a:rPr lang="pl-PL" sz="2400" dirty="0">
                <a:latin typeface="Baskerville Old Face" pitchFamily="18" charset="0"/>
              </a:rPr>
              <a:t>gr = 600 </a:t>
            </a:r>
            <a:r>
              <a:rPr lang="pl-PL" sz="2400" dirty="0" smtClean="0">
                <a:latin typeface="Baskerville Old Face" pitchFamily="18" charset="0"/>
              </a:rPr>
              <a:t>mg</a:t>
            </a:r>
            <a:endParaRPr lang="en-US" sz="2400" dirty="0" smtClean="0">
              <a:latin typeface="Baskerville Old Face" pitchFamily="18" charset="0"/>
            </a:endParaRPr>
          </a:p>
          <a:p>
            <a:pPr>
              <a:lnSpc>
                <a:spcPct val="150000"/>
              </a:lnSpc>
            </a:pPr>
            <a:r>
              <a:rPr lang="nb-NO" sz="2400" dirty="0">
                <a:latin typeface="Baskerville Old Face" pitchFamily="18" charset="0"/>
              </a:rPr>
              <a:t>H = 325 mg </a:t>
            </a:r>
            <a:r>
              <a:rPr lang="nb-NO" sz="2400" dirty="0" smtClean="0">
                <a:latin typeface="Baskerville Old Face" pitchFamily="18" charset="0"/>
              </a:rPr>
              <a:t>                       </a:t>
            </a:r>
            <a:r>
              <a:rPr lang="nb-NO" sz="2400" dirty="0">
                <a:latin typeface="Baskerville Old Face" pitchFamily="18" charset="0"/>
              </a:rPr>
              <a:t>V = </a:t>
            </a:r>
            <a:r>
              <a:rPr lang="nb-NO" sz="2400" dirty="0" smtClean="0">
                <a:latin typeface="Baskerville Old Face" pitchFamily="18" charset="0"/>
              </a:rPr>
              <a:t>1 tablet                     </a:t>
            </a:r>
            <a:r>
              <a:rPr lang="nb-NO" sz="2400" dirty="0">
                <a:latin typeface="Baskerville Old Face" pitchFamily="18" charset="0"/>
              </a:rPr>
              <a:t>D = 600 mg </a:t>
            </a:r>
            <a:r>
              <a:rPr lang="nb-NO" sz="2400" dirty="0" smtClean="0">
                <a:latin typeface="Baskerville Old Face" pitchFamily="18" charset="0"/>
              </a:rPr>
              <a:t>           x</a:t>
            </a:r>
          </a:p>
          <a:p>
            <a:pPr algn="ctr">
              <a:lnSpc>
                <a:spcPct val="150000"/>
              </a:lnSpc>
            </a:pPr>
            <a:r>
              <a:rPr lang="en-US" sz="2400" dirty="0">
                <a:latin typeface="Baskerville Old Face" pitchFamily="18" charset="0"/>
              </a:rPr>
              <a:t> Formula = D * V / H = amount to </a:t>
            </a:r>
            <a:r>
              <a:rPr lang="en-US" sz="2400" dirty="0" smtClean="0">
                <a:latin typeface="Baskerville Old Face" pitchFamily="18" charset="0"/>
              </a:rPr>
              <a:t>administer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Baskerville Old Face" pitchFamily="18" charset="0"/>
              </a:rPr>
              <a:t>600*1/325 = 1.8 = 2 tablets</a:t>
            </a:r>
            <a:endParaRPr lang="nb-NO" sz="2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12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072243" y="697791"/>
            <a:ext cx="6053855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4473819" y="2528666"/>
            <a:ext cx="243797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endParaRPr lang="en-US" sz="4400" b="1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29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153" y="201706"/>
            <a:ext cx="10708365" cy="5876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95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072243" y="697791"/>
            <a:ext cx="6053855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923795" y="1318431"/>
            <a:ext cx="10276676" cy="4226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latin typeface="Times New Roman"/>
                <a:ea typeface="Calibri"/>
                <a:cs typeface="Arial"/>
              </a:rPr>
              <a:t>A </a:t>
            </a:r>
            <a:r>
              <a:rPr lang="en-US" sz="2400" b="1" dirty="0" smtClean="0">
                <a:latin typeface="Times New Roman"/>
                <a:ea typeface="Calibri"/>
                <a:cs typeface="Arial"/>
              </a:rPr>
              <a:t>medication: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is a substance administered for the diagnosis,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cure, treatment</a:t>
            </a:r>
            <a:r>
              <a:rPr lang="en-US" sz="2400" dirty="0">
                <a:latin typeface="Times New Roman"/>
                <a:ea typeface="Calibri"/>
                <a:cs typeface="Arial"/>
              </a:rPr>
              <a:t>, or relief of a symptom or for prevention of disease. </a:t>
            </a: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 smtClean="0">
                <a:latin typeface="Times New Roman"/>
                <a:ea typeface="Calibri"/>
                <a:cs typeface="Arial"/>
              </a:rPr>
              <a:t>A drug: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is any substance that alerts physiologic function , with the potential of affecting health.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dirty="0" smtClean="0">
                <a:latin typeface="Baskerville Old Face" pitchFamily="18" charset="0"/>
                <a:ea typeface="Calibri"/>
                <a:cs typeface="Arial"/>
              </a:rPr>
              <a:t>The </a:t>
            </a:r>
            <a:r>
              <a:rPr lang="en-US" sz="2400" dirty="0">
                <a:latin typeface="Baskerville Old Face" pitchFamily="18" charset="0"/>
                <a:ea typeface="Calibri"/>
                <a:cs typeface="Arial"/>
              </a:rPr>
              <a:t>nurse </a:t>
            </a:r>
            <a:r>
              <a:rPr lang="en-US" sz="2400" dirty="0" smtClean="0">
                <a:latin typeface="Baskerville Old Face" pitchFamily="18" charset="0"/>
                <a:ea typeface="Calibri"/>
                <a:cs typeface="Arial"/>
              </a:rPr>
              <a:t>administering medications </a:t>
            </a:r>
            <a:r>
              <a:rPr lang="en-US" sz="2400" dirty="0">
                <a:latin typeface="Baskerville Old Face" pitchFamily="18" charset="0"/>
                <a:ea typeface="Calibri"/>
                <a:cs typeface="Arial"/>
              </a:rPr>
              <a:t>needs to have a knowledge base </a:t>
            </a:r>
            <a:r>
              <a:rPr lang="en-US" sz="2400" dirty="0" smtClean="0">
                <a:latin typeface="Baskerville Old Face" pitchFamily="18" charset="0"/>
                <a:ea typeface="Calibri"/>
                <a:cs typeface="Arial"/>
              </a:rPr>
              <a:t>about drugs</a:t>
            </a:r>
            <a:r>
              <a:rPr lang="en-US" sz="2400" dirty="0">
                <a:latin typeface="Baskerville Old Face" pitchFamily="18" charset="0"/>
                <a:ea typeface="Calibri"/>
                <a:cs typeface="Arial"/>
              </a:rPr>
              <a:t>, including drug names, preparations, </a:t>
            </a:r>
            <a:r>
              <a:rPr lang="en-US" sz="2400" dirty="0" smtClean="0">
                <a:latin typeface="Baskerville Old Face" pitchFamily="18" charset="0"/>
                <a:ea typeface="Calibri"/>
                <a:cs typeface="Arial"/>
              </a:rPr>
              <a:t>classifications, adverse </a:t>
            </a:r>
            <a:r>
              <a:rPr lang="en-US" sz="2400" dirty="0">
                <a:latin typeface="Baskerville Old Face" pitchFamily="18" charset="0"/>
                <a:ea typeface="Calibri"/>
                <a:cs typeface="Arial"/>
              </a:rPr>
              <a:t>effects, and physiologic factors that affect </a:t>
            </a:r>
            <a:r>
              <a:rPr lang="en-US" sz="2400" dirty="0" smtClean="0">
                <a:latin typeface="Baskerville Old Face" pitchFamily="18" charset="0"/>
                <a:ea typeface="Calibri"/>
                <a:cs typeface="Arial"/>
              </a:rPr>
              <a:t>drug action</a:t>
            </a:r>
            <a:r>
              <a:rPr lang="en-US" sz="2400" dirty="0">
                <a:latin typeface="Baskerville Old Face" pitchFamily="18" charset="0"/>
                <a:ea typeface="Calibri"/>
                <a:cs typeface="Arial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106271" y="443875"/>
            <a:ext cx="5540188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200" b="1" dirty="0" smtClean="0">
                <a:latin typeface="Times New Roman"/>
                <a:ea typeface="Calibri"/>
                <a:cs typeface="Arial"/>
              </a:rPr>
              <a:t>Introduction</a:t>
            </a:r>
            <a:endParaRPr lang="en-US" sz="3200" b="1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365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072243" y="697791"/>
            <a:ext cx="6053855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1072243" y="1721842"/>
            <a:ext cx="1027667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267635" y="443875"/>
            <a:ext cx="5150224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200" b="1" dirty="0" smtClean="0">
                <a:latin typeface="Times New Roman"/>
                <a:ea typeface="Calibri"/>
                <a:cs typeface="Arial"/>
              </a:rPr>
              <a:t>Indications </a:t>
            </a:r>
            <a:endParaRPr lang="en-US" sz="3200" dirty="0">
              <a:ea typeface="Calibri"/>
              <a:cs typeface="Arial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493404" y="1402772"/>
            <a:ext cx="8511988" cy="4483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Drugs can be administered for these purposes: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 smtClean="0">
                <a:latin typeface="Times New Roman"/>
                <a:ea typeface="Calibri"/>
                <a:cs typeface="Arial"/>
              </a:rPr>
              <a:t>1- Diagnostic purpose: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(e.g. assessment of liver function)</a:t>
            </a:r>
            <a:endParaRPr lang="en-US" sz="1600" dirty="0"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latin typeface="Times New Roman"/>
                <a:ea typeface="Calibri"/>
                <a:cs typeface="Arial"/>
              </a:rPr>
              <a:t>2- </a:t>
            </a:r>
            <a:r>
              <a:rPr lang="en-US" sz="2400" b="1" dirty="0" smtClean="0">
                <a:latin typeface="Times New Roman"/>
                <a:ea typeface="Calibri"/>
                <a:cs typeface="Arial"/>
              </a:rPr>
              <a:t>prophylaxis: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(e.g. heparin to prevent thrombosis, antibiotic to prevent infection)</a:t>
            </a:r>
            <a:endParaRPr lang="en-US" sz="1600" dirty="0"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latin typeface="Times New Roman"/>
                <a:ea typeface="Calibri"/>
                <a:cs typeface="Arial"/>
              </a:rPr>
              <a:t>3- </a:t>
            </a:r>
            <a:r>
              <a:rPr lang="en-US" sz="2400" b="1" dirty="0" smtClean="0">
                <a:latin typeface="Times New Roman"/>
                <a:ea typeface="Calibri"/>
                <a:cs typeface="Arial"/>
              </a:rPr>
              <a:t>Therapeutic purpose: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(e.g. replacement of fluid or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vitamins).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 smtClean="0">
                <a:latin typeface="Times New Roman"/>
                <a:ea typeface="Calibri"/>
                <a:cs typeface="Arial"/>
              </a:rPr>
              <a:t>4-</a:t>
            </a:r>
            <a:r>
              <a:rPr lang="en-US" sz="2400" b="1" dirty="0" smtClean="0">
                <a:latin typeface="Times New Roman"/>
                <a:ea typeface="Calibri"/>
                <a:cs typeface="Arial"/>
              </a:rPr>
              <a:t> </a:t>
            </a:r>
            <a:r>
              <a:rPr lang="en-US" sz="2400" b="1" smtClean="0">
                <a:latin typeface="Times New Roman"/>
                <a:ea typeface="Calibri"/>
                <a:cs typeface="Arial"/>
              </a:rPr>
              <a:t>supportive </a:t>
            </a:r>
            <a:r>
              <a:rPr lang="en-US" sz="2400" b="1" smtClean="0">
                <a:latin typeface="Times New Roman"/>
                <a:ea typeface="Calibri"/>
                <a:cs typeface="Arial"/>
              </a:rPr>
              <a:t>purpose: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( to enable other treatment such as anesthesia) .</a:t>
            </a:r>
            <a:endParaRPr lang="en-US" sz="1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91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072243" y="697791"/>
            <a:ext cx="6053855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1072243" y="1721842"/>
            <a:ext cx="1027667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437530" y="275513"/>
            <a:ext cx="352313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 smtClean="0">
                <a:latin typeface="Times New Roman"/>
                <a:ea typeface="Calibri"/>
                <a:cs typeface="Arial"/>
              </a:rPr>
              <a:t>Names </a:t>
            </a:r>
            <a:endParaRPr lang="en-US" sz="1600" b="1" dirty="0">
              <a:ea typeface="Calibri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46412" y="1521542"/>
            <a:ext cx="999116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>
                <a:latin typeface="Baskerville Old Face" pitchFamily="18" charset="0"/>
                <a:ea typeface="Batang" pitchFamily="18" charset="-127"/>
                <a:cs typeface="Arial Unicode MS" pitchFamily="34" charset="-128"/>
              </a:rPr>
              <a:t>The chemical </a:t>
            </a:r>
            <a:r>
              <a:rPr lang="en-US" sz="2400" b="1" dirty="0" smtClean="0">
                <a:latin typeface="Baskerville Old Face" pitchFamily="18" charset="0"/>
                <a:ea typeface="Batang" pitchFamily="18" charset="-127"/>
                <a:cs typeface="Arial Unicode MS" pitchFamily="34" charset="-128"/>
              </a:rPr>
              <a:t>name:  </a:t>
            </a:r>
            <a:r>
              <a:rPr lang="en-US" sz="2400" dirty="0">
                <a:latin typeface="Baskerville Old Face" pitchFamily="18" charset="0"/>
              </a:rPr>
              <a:t>is a </a:t>
            </a:r>
            <a:r>
              <a:rPr lang="en-US" sz="2400" dirty="0" smtClean="0">
                <a:latin typeface="Baskerville Old Face" pitchFamily="18" charset="0"/>
              </a:rPr>
              <a:t>precise description </a:t>
            </a:r>
            <a:r>
              <a:rPr lang="en-US" sz="2400" dirty="0">
                <a:latin typeface="Baskerville Old Face" pitchFamily="18" charset="0"/>
              </a:rPr>
              <a:t>of the drug’s </a:t>
            </a:r>
            <a:r>
              <a:rPr lang="en-US" sz="2400" dirty="0" smtClean="0">
                <a:latin typeface="Baskerville Old Face" pitchFamily="18" charset="0"/>
              </a:rPr>
              <a:t>chemical composition.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Baskerville Old Face" pitchFamily="18" charset="0"/>
              </a:rPr>
              <a:t>The generic name: </a:t>
            </a:r>
            <a:r>
              <a:rPr lang="en-US" sz="2400" dirty="0" smtClean="0">
                <a:latin typeface="Baskerville Old Face" pitchFamily="18" charset="0"/>
              </a:rPr>
              <a:t>which </a:t>
            </a:r>
            <a:r>
              <a:rPr lang="en-US" sz="2400" dirty="0">
                <a:latin typeface="Baskerville Old Face" pitchFamily="18" charset="0"/>
              </a:rPr>
              <a:t>identifies the drug’s active </a:t>
            </a:r>
            <a:r>
              <a:rPr lang="en-US" sz="2400" dirty="0" smtClean="0">
                <a:latin typeface="Baskerville Old Face" pitchFamily="18" charset="0"/>
              </a:rPr>
              <a:t>ingredient, is </a:t>
            </a:r>
            <a:r>
              <a:rPr lang="en-US" sz="2400" dirty="0">
                <a:latin typeface="Baskerville Old Face" pitchFamily="18" charset="0"/>
              </a:rPr>
              <a:t>the name assigned by the manufacturer that first </a:t>
            </a:r>
            <a:r>
              <a:rPr lang="en-US" sz="2400" dirty="0" smtClean="0">
                <a:latin typeface="Baskerville Old Face" pitchFamily="18" charset="0"/>
              </a:rPr>
              <a:t>develops the </a:t>
            </a:r>
            <a:r>
              <a:rPr lang="en-US" sz="2400" dirty="0">
                <a:latin typeface="Baskerville Old Face" pitchFamily="18" charset="0"/>
              </a:rPr>
              <a:t>drug</a:t>
            </a:r>
            <a:r>
              <a:rPr lang="en-US" sz="2400" dirty="0" smtClean="0">
                <a:latin typeface="Baskerville Old Face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>
                <a:latin typeface="Baskerville Old Face" pitchFamily="18" charset="0"/>
              </a:rPr>
              <a:t>The trade </a:t>
            </a:r>
            <a:r>
              <a:rPr lang="en-US" sz="2400" b="1" dirty="0" smtClean="0">
                <a:latin typeface="Baskerville Old Face" pitchFamily="18" charset="0"/>
              </a:rPr>
              <a:t>name:  </a:t>
            </a:r>
            <a:r>
              <a:rPr lang="en-US" sz="2400" dirty="0">
                <a:latin typeface="Baskerville Old Face" pitchFamily="18" charset="0"/>
              </a:rPr>
              <a:t>also referred to as the brand name or </a:t>
            </a:r>
            <a:r>
              <a:rPr lang="en-US" sz="2400" dirty="0" smtClean="0">
                <a:latin typeface="Baskerville Old Face" pitchFamily="18" charset="0"/>
              </a:rPr>
              <a:t>proprietary name</a:t>
            </a:r>
            <a:r>
              <a:rPr lang="en-US" sz="2400" dirty="0">
                <a:latin typeface="Baskerville Old Face" pitchFamily="18" charset="0"/>
              </a:rPr>
              <a:t>, is selected by the pharmaceutical </a:t>
            </a:r>
            <a:r>
              <a:rPr lang="en-US" sz="2400" dirty="0" smtClean="0">
                <a:latin typeface="Baskerville Old Face" pitchFamily="18" charset="0"/>
              </a:rPr>
              <a:t>company that </a:t>
            </a:r>
            <a:r>
              <a:rPr lang="en-US" sz="2400" dirty="0">
                <a:latin typeface="Baskerville Old Face" pitchFamily="18" charset="0"/>
              </a:rPr>
              <a:t>sells the drug and is protected by trademark.</a:t>
            </a:r>
            <a:endParaRPr lang="en-US" sz="2400" dirty="0" smtClean="0">
              <a:latin typeface="Baskerville Old Face" pitchFamily="18" charset="0"/>
            </a:endParaRPr>
          </a:p>
          <a:p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27791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072243" y="697791"/>
            <a:ext cx="6053855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1072243" y="1721842"/>
            <a:ext cx="1027667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4370294" y="269510"/>
            <a:ext cx="5015753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200" b="1" dirty="0" smtClean="0">
                <a:latin typeface="Times New Roman"/>
                <a:ea typeface="Calibri"/>
                <a:cs typeface="Arial"/>
              </a:rPr>
              <a:t>Legislation and standards</a:t>
            </a:r>
            <a:endParaRPr lang="en-US" sz="3200" b="1" dirty="0">
              <a:ea typeface="Calibri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3647" y="1828800"/>
            <a:ext cx="684455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Baskerville Old Face" pitchFamily="18" charset="0"/>
              </a:rPr>
              <a:t>Federal regulation.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Baskerville Old Face" pitchFamily="18" charset="0"/>
              </a:rPr>
              <a:t>State and local regulation.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Baskerville Old Face" pitchFamily="18" charset="0"/>
              </a:rPr>
              <a:t>Health care institutions and medication laws.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Baskerville Old Face" pitchFamily="18" charset="0"/>
              </a:rPr>
              <a:t>Nursing practice.</a:t>
            </a:r>
            <a:endParaRPr lang="ar-IQ" sz="2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1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072243" y="697791"/>
            <a:ext cx="6053855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1072243" y="1721842"/>
            <a:ext cx="1027667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7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41494" y="218745"/>
            <a:ext cx="829683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Baskerville Old Face" pitchFamily="18" charset="0"/>
              </a:rPr>
              <a:t>Common Types Of Drug Preparations</a:t>
            </a:r>
            <a:endParaRPr lang="ar-IQ" sz="2800" b="1" dirty="0">
              <a:latin typeface="Baskerville Old Face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075976"/>
              </p:ext>
            </p:extLst>
          </p:nvPr>
        </p:nvGraphicFramePr>
        <p:xfrm>
          <a:off x="1506071" y="1109669"/>
          <a:ext cx="10421470" cy="4960376"/>
        </p:xfrm>
        <a:graphic>
          <a:graphicData uri="http://schemas.openxmlformats.org/drawingml/2006/table">
            <a:tbl>
              <a:tblPr rtl="1" firstRow="1" bandRow="1">
                <a:tableStyleId>{C4B1156A-380E-4F78-BDF5-A606A8083BF9}</a:tableStyleId>
              </a:tblPr>
              <a:tblGrid>
                <a:gridCol w="5210735"/>
                <a:gridCol w="5210735"/>
              </a:tblGrid>
              <a:tr h="462854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latin typeface="Baskerville Old Face" pitchFamily="18" charset="0"/>
                        </a:rPr>
                        <a:t>Description</a:t>
                      </a:r>
                      <a:endParaRPr lang="ar-IQ" sz="2000" dirty="0">
                        <a:latin typeface="Baskerville Old Fac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latin typeface="Baskerville Old Face" pitchFamily="18" charset="0"/>
                        </a:rPr>
                        <a:t>Preparation</a:t>
                      </a:r>
                      <a:endParaRPr lang="ar-IQ" sz="2000" dirty="0">
                        <a:latin typeface="Baskerville Old Face" pitchFamily="18" charset="0"/>
                      </a:endParaRPr>
                    </a:p>
                  </a:txBody>
                  <a:tcPr/>
                </a:tc>
              </a:tr>
              <a:tr h="614047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 solid form, shaped like a capsule, coated and easily swallowed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Caplet</a:t>
                      </a:r>
                      <a:endParaRPr lang="ar-IQ" dirty="0"/>
                    </a:p>
                  </a:txBody>
                  <a:tcPr/>
                </a:tc>
              </a:tr>
              <a:tr h="614047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Powder or gel form of an active drug  enclosed in a gelatinous container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Capsule</a:t>
                      </a:r>
                      <a:endParaRPr lang="ar-IQ" dirty="0"/>
                    </a:p>
                  </a:txBody>
                  <a:tcPr/>
                </a:tc>
              </a:tr>
              <a:tr h="614047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Medication in a clear liquid containing water, alcohol, sweeteners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Elixir</a:t>
                      </a:r>
                      <a:endParaRPr lang="ar-IQ" dirty="0"/>
                    </a:p>
                  </a:txBody>
                  <a:tcPr/>
                </a:tc>
              </a:tr>
              <a:tr h="462854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Drug particles in a solution for topical use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Lotion</a:t>
                      </a:r>
                      <a:endParaRPr lang="ar-IQ" dirty="0"/>
                    </a:p>
                  </a:txBody>
                  <a:tcPr/>
                </a:tc>
              </a:tr>
              <a:tr h="462854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Single or mixture of finely ground drugs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Powder</a:t>
                      </a:r>
                      <a:endParaRPr lang="ar-IQ" dirty="0"/>
                    </a:p>
                  </a:txBody>
                  <a:tcPr/>
                </a:tc>
              </a:tr>
              <a:tr h="462854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Medication combined in a water and sugar solution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Syrup</a:t>
                      </a:r>
                      <a:endParaRPr lang="ar-IQ" dirty="0"/>
                    </a:p>
                  </a:txBody>
                  <a:tcPr/>
                </a:tc>
              </a:tr>
              <a:tr h="1140373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 powdered drug compressed into a hard small disk; some are readily broken along a scored line; others</a:t>
                      </a:r>
                    </a:p>
                    <a:p>
                      <a:pPr algn="ctr" rtl="1"/>
                      <a:r>
                        <a:rPr lang="en-US" dirty="0" smtClean="0"/>
                        <a:t>are enteric coated to prevent them from dissolving in the stomach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Tablet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91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3469341" y="227144"/>
            <a:ext cx="5553635" cy="8252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200" b="1" dirty="0">
                <a:latin typeface="Times New Roman"/>
                <a:ea typeface="Calibri"/>
                <a:cs typeface="Arial"/>
              </a:rPr>
              <a:t>Mechanisms of Drug Action</a:t>
            </a:r>
            <a:endParaRPr lang="en-US" sz="3200" dirty="0">
              <a:ea typeface="Calibri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1072243" y="1721842"/>
            <a:ext cx="1027667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8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344706" y="1047749"/>
            <a:ext cx="10474760" cy="5606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000" b="1" dirty="0" smtClean="0">
                <a:latin typeface="Times New Roman"/>
                <a:ea typeface="Calibri"/>
                <a:cs typeface="Arial"/>
              </a:rPr>
              <a:t>Pharmacokinetics: </a:t>
            </a:r>
            <a:r>
              <a:rPr lang="en-US" sz="2000" dirty="0">
                <a:latin typeface="Times New Roman"/>
                <a:ea typeface="Calibri"/>
                <a:cs typeface="Arial"/>
              </a:rPr>
              <a:t>is the effect of the body on the </a:t>
            </a:r>
            <a:r>
              <a:rPr lang="en-US" sz="2000" dirty="0" smtClean="0">
                <a:latin typeface="Times New Roman"/>
                <a:ea typeface="Calibri"/>
                <a:cs typeface="Arial"/>
              </a:rPr>
              <a:t>drug, once </a:t>
            </a:r>
            <a:r>
              <a:rPr lang="en-US" sz="2000" dirty="0">
                <a:latin typeface="Times New Roman"/>
                <a:ea typeface="Calibri"/>
                <a:cs typeface="Arial"/>
              </a:rPr>
              <a:t>the drug enters the body. It is the movement of </a:t>
            </a:r>
            <a:r>
              <a:rPr lang="en-US" sz="2000" dirty="0" smtClean="0">
                <a:latin typeface="Times New Roman"/>
                <a:ea typeface="Calibri"/>
                <a:cs typeface="Arial"/>
              </a:rPr>
              <a:t>drug molecules </a:t>
            </a:r>
            <a:r>
              <a:rPr lang="en-US" sz="2000" dirty="0">
                <a:latin typeface="Times New Roman"/>
                <a:ea typeface="Calibri"/>
                <a:cs typeface="Arial"/>
              </a:rPr>
              <a:t>in the body in relation to the drug’s </a:t>
            </a:r>
            <a:r>
              <a:rPr lang="en-US" sz="2000" dirty="0" smtClean="0">
                <a:latin typeface="Times New Roman"/>
                <a:ea typeface="Calibri"/>
                <a:cs typeface="Arial"/>
              </a:rPr>
              <a:t>absorption, distribution</a:t>
            </a:r>
            <a:r>
              <a:rPr lang="en-US" sz="2000" dirty="0">
                <a:latin typeface="Times New Roman"/>
                <a:ea typeface="Calibri"/>
                <a:cs typeface="Arial"/>
              </a:rPr>
              <a:t>, metabolism, and excretion</a:t>
            </a:r>
            <a:r>
              <a:rPr lang="en-US" sz="2000" dirty="0" smtClean="0">
                <a:latin typeface="Times New Roman"/>
                <a:ea typeface="Calibri"/>
                <a:cs typeface="Arial"/>
              </a:rPr>
              <a:t>.</a:t>
            </a: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US" sz="2000" dirty="0" smtClean="0">
                <a:latin typeface="Times New Roman"/>
                <a:ea typeface="Calibri"/>
                <a:cs typeface="Arial"/>
              </a:rPr>
              <a:t>Route                 how enter the body.</a:t>
            </a: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US" sz="2000" dirty="0" smtClean="0">
                <a:latin typeface="Times New Roman"/>
                <a:ea typeface="Calibri"/>
                <a:cs typeface="Arial"/>
              </a:rPr>
              <a:t>Absorption               from site into blood.</a:t>
            </a: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US" sz="2000" dirty="0" smtClean="0">
                <a:latin typeface="Times New Roman"/>
                <a:ea typeface="Calibri"/>
                <a:cs typeface="Arial"/>
              </a:rPr>
              <a:t>Distribution               from blood into cells, tissue or organs. </a:t>
            </a: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US" sz="2000" dirty="0" smtClean="0">
                <a:latin typeface="Times New Roman"/>
                <a:ea typeface="Calibri"/>
                <a:cs typeface="Arial"/>
              </a:rPr>
              <a:t>Action                   how a medication acts.</a:t>
            </a: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US" sz="2000" dirty="0" smtClean="0">
                <a:latin typeface="Times New Roman"/>
                <a:ea typeface="Calibri"/>
                <a:cs typeface="Arial"/>
              </a:rPr>
              <a:t>Metabolism             changed to prepare for excretion.</a:t>
            </a: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US" sz="2000" dirty="0" smtClean="0">
                <a:latin typeface="Times New Roman"/>
                <a:ea typeface="Calibri"/>
                <a:cs typeface="Arial"/>
              </a:rPr>
              <a:t>Excretion                 how they exist the body.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2000" dirty="0" smtClean="0">
              <a:latin typeface="Times New Roman"/>
              <a:ea typeface="Calibri"/>
              <a:cs typeface="Arial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92170" y="2864224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13" y="3387352"/>
            <a:ext cx="7683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166" y="3995085"/>
            <a:ext cx="7683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991" y="4546413"/>
            <a:ext cx="7683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926" y="5190565"/>
            <a:ext cx="7683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459" y="5702860"/>
            <a:ext cx="7683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91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304800" y="6226789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630FFC-AE15-4532-8B6D-FB47964DF21D}"/>
              </a:ext>
            </a:extLst>
          </p:cNvPr>
          <p:cNvSpPr/>
          <p:nvPr/>
        </p:nvSpPr>
        <p:spPr>
          <a:xfrm>
            <a:off x="304799" y="6293371"/>
            <a:ext cx="790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</a:rPr>
              <a:t>University of </a:t>
            </a:r>
            <a:r>
              <a:rPr lang="en-GB" dirty="0" err="1">
                <a:solidFill>
                  <a:prstClr val="black"/>
                </a:solidFill>
              </a:rPr>
              <a:t>Basrah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–</a:t>
            </a:r>
            <a:r>
              <a:rPr lang="en-US" dirty="0" smtClean="0">
                <a:solidFill>
                  <a:prstClr val="black"/>
                </a:solidFill>
              </a:rPr>
              <a:t>College of Nursing</a:t>
            </a:r>
            <a:r>
              <a:rPr lang="en-GB" dirty="0" smtClean="0">
                <a:solidFill>
                  <a:prstClr val="black"/>
                </a:solidFill>
              </a:rPr>
              <a:t>– </a:t>
            </a:r>
            <a:r>
              <a:rPr lang="en-US" dirty="0" smtClean="0">
                <a:solidFill>
                  <a:prstClr val="black"/>
                </a:solidFill>
              </a:rPr>
              <a:t>Fundamentals of Nursing Department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0BEDE2-834B-4054-A0CF-92E47AC422C5}"/>
              </a:ext>
            </a:extLst>
          </p:cNvPr>
          <p:cNvSpPr/>
          <p:nvPr/>
        </p:nvSpPr>
        <p:spPr>
          <a:xfrm>
            <a:off x="1072243" y="697791"/>
            <a:ext cx="6053855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8ECB0A-E871-49EA-AC3D-4935CA47D8CE}"/>
              </a:ext>
            </a:extLst>
          </p:cNvPr>
          <p:cNvSpPr/>
          <p:nvPr/>
        </p:nvSpPr>
        <p:spPr>
          <a:xfrm>
            <a:off x="1072243" y="1721842"/>
            <a:ext cx="1027667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0DCB15-13AD-4BE1-A7D3-5D96B79C870C}"/>
              </a:ext>
            </a:extLst>
          </p:cNvPr>
          <p:cNvSpPr/>
          <p:nvPr/>
        </p:nvSpPr>
        <p:spPr>
          <a:xfrm>
            <a:off x="10005392" y="6244625"/>
            <a:ext cx="2061126" cy="50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9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80170" y="378654"/>
            <a:ext cx="269977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 smtClean="0">
                <a:latin typeface="Baskerville Old Face" pitchFamily="18" charset="0"/>
              </a:rPr>
              <a:t>Effects of drugs</a:t>
            </a:r>
            <a:endParaRPr lang="ar-IQ" sz="3200" b="1" dirty="0">
              <a:latin typeface="Baskerville Old Face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19518" y="1146162"/>
            <a:ext cx="1029994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Baskerville Old Face" pitchFamily="18" charset="0"/>
              </a:rPr>
              <a:t>Therapeutic  </a:t>
            </a:r>
            <a:r>
              <a:rPr lang="en-US" sz="2400" b="1" dirty="0">
                <a:latin typeface="Baskerville Old Face" pitchFamily="18" charset="0"/>
              </a:rPr>
              <a:t>effect </a:t>
            </a:r>
            <a:r>
              <a:rPr lang="en-US" sz="2400" b="1" dirty="0" smtClean="0">
                <a:latin typeface="Baskerville Old Face" pitchFamily="18" charset="0"/>
              </a:rPr>
              <a:t>: </a:t>
            </a:r>
            <a:r>
              <a:rPr lang="en-US" sz="2400" dirty="0" smtClean="0">
                <a:latin typeface="Baskerville Old Face" pitchFamily="18" charset="0"/>
              </a:rPr>
              <a:t>is </a:t>
            </a:r>
            <a:r>
              <a:rPr lang="en-US" sz="2400" dirty="0">
                <a:latin typeface="Baskerville Old Face" pitchFamily="18" charset="0"/>
              </a:rPr>
              <a:t>the desired outcome in </a:t>
            </a:r>
            <a:r>
              <a:rPr lang="en-US" sz="2400" dirty="0" smtClean="0">
                <a:latin typeface="Baskerville Old Face" pitchFamily="18" charset="0"/>
              </a:rPr>
              <a:t>medication administration.</a:t>
            </a:r>
            <a:endParaRPr lang="en-US" sz="2400" dirty="0">
              <a:latin typeface="Baskerville Old Face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Baskerville Old Face" pitchFamily="18" charset="0"/>
              </a:rPr>
              <a:t>Allergic </a:t>
            </a:r>
            <a:r>
              <a:rPr lang="en-US" sz="2400" b="1" dirty="0">
                <a:latin typeface="Baskerville Old Face" pitchFamily="18" charset="0"/>
              </a:rPr>
              <a:t>Effect: </a:t>
            </a:r>
            <a:r>
              <a:rPr lang="en-US" sz="2400" dirty="0">
                <a:latin typeface="Baskerville Old Face" pitchFamily="18" charset="0"/>
              </a:rPr>
              <a:t>is an immune system response that </a:t>
            </a:r>
            <a:r>
              <a:rPr lang="en-US" sz="2400" dirty="0" smtClean="0">
                <a:latin typeface="Baskerville Old Face" pitchFamily="18" charset="0"/>
              </a:rPr>
              <a:t>occurs when </a:t>
            </a:r>
            <a:r>
              <a:rPr lang="en-US" sz="2400" dirty="0">
                <a:latin typeface="Baskerville Old Face" pitchFamily="18" charset="0"/>
              </a:rPr>
              <a:t>the body interprets the administered drug as a </a:t>
            </a:r>
            <a:r>
              <a:rPr lang="en-US" sz="2400" dirty="0" smtClean="0">
                <a:latin typeface="Baskerville Old Face" pitchFamily="18" charset="0"/>
              </a:rPr>
              <a:t>foreign substance </a:t>
            </a:r>
            <a:r>
              <a:rPr lang="en-US" sz="2400" dirty="0">
                <a:latin typeface="Baskerville Old Face" pitchFamily="18" charset="0"/>
              </a:rPr>
              <a:t>and forms antibodies against the drug</a:t>
            </a:r>
            <a:r>
              <a:rPr lang="en-US" sz="2400" dirty="0" smtClean="0">
                <a:latin typeface="Baskerville Old Face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Baskerville Old Face" pitchFamily="18" charset="0"/>
              </a:rPr>
              <a:t>Secondary effect: </a:t>
            </a:r>
            <a:r>
              <a:rPr lang="en-US" sz="2400" dirty="0" smtClean="0">
                <a:latin typeface="Baskerville Old Face" pitchFamily="18" charset="0"/>
              </a:rPr>
              <a:t>effect that is not intended may be harmful.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Baskerville Old Face" pitchFamily="18" charset="0"/>
              </a:rPr>
              <a:t>Adverse  effect :</a:t>
            </a:r>
            <a:r>
              <a:rPr lang="en-US" sz="2400" dirty="0" smtClean="0">
                <a:latin typeface="Baskerville Old Face" pitchFamily="18" charset="0"/>
              </a:rPr>
              <a:t> more serious side effects or a reaction to the drug 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Baskerville Old Face" pitchFamily="18" charset="0"/>
              </a:rPr>
              <a:t>Drug toxicity: </a:t>
            </a:r>
            <a:r>
              <a:rPr lang="en-US" sz="2400" dirty="0" smtClean="0">
                <a:latin typeface="Baskerville Old Face" pitchFamily="18" charset="0"/>
              </a:rPr>
              <a:t>related to overdose , ingestion when meant to the external in use or build up in blood.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Baskerville Old Face" pitchFamily="18" charset="0"/>
              </a:rPr>
              <a:t>Anaphylactic reaction: </a:t>
            </a:r>
            <a:r>
              <a:rPr lang="en-US" sz="2400" dirty="0" smtClean="0">
                <a:latin typeface="Baskerville Old Face" pitchFamily="18" charset="0"/>
              </a:rPr>
              <a:t>sever allergy to drug that could become fatal.</a:t>
            </a:r>
          </a:p>
          <a:p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27791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23305</TotalTime>
  <Words>1710</Words>
  <Application>Microsoft Office PowerPoint</Application>
  <PresentationFormat>Custom</PresentationFormat>
  <Paragraphs>282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Auday Basheer</dc:creator>
  <cp:lastModifiedBy>Maher</cp:lastModifiedBy>
  <cp:revision>250</cp:revision>
  <cp:lastPrinted>2020-10-04T08:00:53Z</cp:lastPrinted>
  <dcterms:created xsi:type="dcterms:W3CDTF">2019-08-09T19:43:06Z</dcterms:created>
  <dcterms:modified xsi:type="dcterms:W3CDTF">2021-05-08T10:33:34Z</dcterms:modified>
</cp:coreProperties>
</file>